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7" r:id="rId4"/>
    <p:sldId id="259" r:id="rId5"/>
    <p:sldId id="271" r:id="rId6"/>
    <p:sldId id="260" r:id="rId7"/>
    <p:sldId id="261" r:id="rId8"/>
    <p:sldId id="262" r:id="rId9"/>
    <p:sldId id="263" r:id="rId10"/>
    <p:sldId id="264" r:id="rId11"/>
    <p:sldId id="274" r:id="rId12"/>
    <p:sldId id="275" r:id="rId13"/>
    <p:sldId id="273" r:id="rId14"/>
    <p:sldId id="270" r:id="rId15"/>
    <p:sldId id="266"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6" autoAdjust="0"/>
    <p:restoredTop sz="94660"/>
  </p:normalViewPr>
  <p:slideViewPr>
    <p:cSldViewPr snapToGrid="0">
      <p:cViewPr varScale="1">
        <p:scale>
          <a:sx n="63" d="100"/>
          <a:sy n="63" d="100"/>
        </p:scale>
        <p:origin x="7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5C32C-D1AC-4631-AE82-11D1DD437C43}" type="datetimeFigureOut">
              <a:rPr lang="en-IN" smtClean="0"/>
              <a:t>26-08-2024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11490-5E81-4B33-9959-D4A94094C911}" type="slidenum">
              <a:rPr lang="en-IN" smtClean="0"/>
              <a:t>‹#›</a:t>
            </a:fld>
            <a:endParaRPr lang="en-IN"/>
          </a:p>
        </p:txBody>
      </p:sp>
    </p:spTree>
    <p:extLst>
      <p:ext uri="{BB962C8B-B14F-4D97-AF65-F5344CB8AC3E}">
        <p14:creationId xmlns:p14="http://schemas.microsoft.com/office/powerpoint/2010/main" val="64271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9.svg"/><Relationship Id="rId7"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9.svg"/><Relationship Id="rId7"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49.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svg"/><Relationship Id="rId7"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2032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3" name="TextBox 2">
            <a:extLst>
              <a:ext uri="{FF2B5EF4-FFF2-40B4-BE49-F238E27FC236}">
                <a16:creationId xmlns:a16="http://schemas.microsoft.com/office/drawing/2014/main" id="{9B1CA6D3-8E1E-4540-5F60-55C7200C37F8}"/>
              </a:ext>
            </a:extLst>
          </p:cNvPr>
          <p:cNvSpPr txBox="1"/>
          <p:nvPr/>
        </p:nvSpPr>
        <p:spPr>
          <a:xfrm>
            <a:off x="323850" y="1493520"/>
            <a:ext cx="11461750" cy="923330"/>
          </a:xfrm>
          <a:prstGeom prst="rect">
            <a:avLst/>
          </a:prstGeom>
          <a:noFill/>
        </p:spPr>
        <p:txBody>
          <a:bodyPr wrap="square" rtlCol="0">
            <a:spAutoFit/>
          </a:bodyPr>
          <a:lstStyle/>
          <a:p>
            <a:r>
              <a:rPr lang="en-US" dirty="0">
                <a:solidFill>
                  <a:schemeClr val="bg2"/>
                </a:solidFill>
              </a:rPr>
              <a:t>5) The controller package contains REST controllers that manage HTTP requests for the different entities in the e-commerce application, such as Cart, Customer, Order, and Product. These controllers act as intermediaries between the client and the service layer, handling incoming requests, invoking service methods, and returning responses.</a:t>
            </a:r>
            <a:endParaRPr lang="en-IN" dirty="0">
              <a:solidFill>
                <a:schemeClr val="bg2"/>
              </a:solidFill>
            </a:endParaRPr>
          </a:p>
        </p:txBody>
      </p:sp>
      <p:pic>
        <p:nvPicPr>
          <p:cNvPr id="27" name="Picture 26" descr="A computer screen shot of a program code&#10;&#10;Description automatically generated">
            <a:extLst>
              <a:ext uri="{FF2B5EF4-FFF2-40B4-BE49-F238E27FC236}">
                <a16:creationId xmlns:a16="http://schemas.microsoft.com/office/drawing/2014/main" id="{8C5325E2-88D1-312C-D0DE-B66436886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210" y="2625623"/>
            <a:ext cx="3737752" cy="4019017"/>
          </a:xfrm>
          <a:prstGeom prst="rect">
            <a:avLst/>
          </a:prstGeom>
        </p:spPr>
      </p:pic>
      <p:pic>
        <p:nvPicPr>
          <p:cNvPr id="29" name="Picture 28" descr="A screen shot of a computer code&#10;&#10;Description automatically generated">
            <a:extLst>
              <a:ext uri="{FF2B5EF4-FFF2-40B4-BE49-F238E27FC236}">
                <a16:creationId xmlns:a16="http://schemas.microsoft.com/office/drawing/2014/main" id="{8D880C37-2714-9BCE-995E-D276BA6563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2770" y="2576705"/>
            <a:ext cx="3963910" cy="4149316"/>
          </a:xfrm>
          <a:prstGeom prst="rect">
            <a:avLst/>
          </a:prstGeom>
        </p:spPr>
      </p:pic>
      <p:pic>
        <p:nvPicPr>
          <p:cNvPr id="35" name="Picture 34" descr="A screenshot of a computer program&#10;&#10;Description automatically generated">
            <a:extLst>
              <a:ext uri="{FF2B5EF4-FFF2-40B4-BE49-F238E27FC236}">
                <a16:creationId xmlns:a16="http://schemas.microsoft.com/office/drawing/2014/main" id="{D5A5C07C-3CC6-C69A-56AB-B87EF1F41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039" y="2576705"/>
            <a:ext cx="3655201" cy="4149308"/>
          </a:xfrm>
          <a:prstGeom prst="rect">
            <a:avLst/>
          </a:prstGeom>
        </p:spPr>
      </p:pic>
    </p:spTree>
    <p:extLst>
      <p:ext uri="{BB962C8B-B14F-4D97-AF65-F5344CB8AC3E}">
        <p14:creationId xmlns:p14="http://schemas.microsoft.com/office/powerpoint/2010/main" val="365255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179435" y="903496"/>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4" name="Picture 3" descr="A computer screen shot of a program&#10;&#10;Description automatically generated">
            <a:extLst>
              <a:ext uri="{FF2B5EF4-FFF2-40B4-BE49-F238E27FC236}">
                <a16:creationId xmlns:a16="http://schemas.microsoft.com/office/drawing/2014/main" id="{E2E54576-F725-1289-EC74-44B4F153A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1838175"/>
            <a:ext cx="3602399" cy="224821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DA2D569-68FF-75D8-92BA-76E9D9F4BD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2100" y="1857061"/>
            <a:ext cx="3987800" cy="2248214"/>
          </a:xfrm>
          <a:prstGeom prst="rect">
            <a:avLst/>
          </a:prstGeom>
        </p:spPr>
      </p:pic>
      <p:cxnSp>
        <p:nvCxnSpPr>
          <p:cNvPr id="11" name="Straight Arrow Connector 10">
            <a:extLst>
              <a:ext uri="{FF2B5EF4-FFF2-40B4-BE49-F238E27FC236}">
                <a16:creationId xmlns:a16="http://schemas.microsoft.com/office/drawing/2014/main" id="{2E3D472C-08B3-27F9-3554-9E9119F77172}"/>
              </a:ext>
            </a:extLst>
          </p:cNvPr>
          <p:cNvCxnSpPr/>
          <p:nvPr/>
        </p:nvCxnSpPr>
        <p:spPr>
          <a:xfrm>
            <a:off x="2824480" y="2153920"/>
            <a:ext cx="955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CDF2E9-3DCC-0571-A2CE-C5992426A6AD}"/>
              </a:ext>
            </a:extLst>
          </p:cNvPr>
          <p:cNvCxnSpPr/>
          <p:nvPr/>
        </p:nvCxnSpPr>
        <p:spPr>
          <a:xfrm>
            <a:off x="7355840" y="2165025"/>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screenshot of a computer&#10;&#10;Description automatically generated">
            <a:extLst>
              <a:ext uri="{FF2B5EF4-FFF2-40B4-BE49-F238E27FC236}">
                <a16:creationId xmlns:a16="http://schemas.microsoft.com/office/drawing/2014/main" id="{FFA5AA72-1FC4-9905-82F1-7BA932794F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9750" y="1857061"/>
            <a:ext cx="3602399" cy="2297255"/>
          </a:xfrm>
          <a:prstGeom prst="rect">
            <a:avLst/>
          </a:prstGeom>
        </p:spPr>
      </p:pic>
      <p:sp>
        <p:nvSpPr>
          <p:cNvPr id="16" name="TextBox 15">
            <a:extLst>
              <a:ext uri="{FF2B5EF4-FFF2-40B4-BE49-F238E27FC236}">
                <a16:creationId xmlns:a16="http://schemas.microsoft.com/office/drawing/2014/main" id="{64385E7F-9074-1782-6A50-DA885D63E2BE}"/>
              </a:ext>
            </a:extLst>
          </p:cNvPr>
          <p:cNvSpPr txBox="1"/>
          <p:nvPr/>
        </p:nvSpPr>
        <p:spPr>
          <a:xfrm>
            <a:off x="4008120" y="1343947"/>
            <a:ext cx="4175760" cy="369332"/>
          </a:xfrm>
          <a:prstGeom prst="rect">
            <a:avLst/>
          </a:prstGeom>
          <a:noFill/>
        </p:spPr>
        <p:txBody>
          <a:bodyPr wrap="square" rtlCol="0">
            <a:spAutoFit/>
          </a:bodyPr>
          <a:lstStyle/>
          <a:p>
            <a:r>
              <a:rPr lang="en-US" dirty="0">
                <a:solidFill>
                  <a:schemeClr val="bg2"/>
                </a:solidFill>
              </a:rPr>
              <a:t>	(ADDING CUSTOMER)</a:t>
            </a:r>
            <a:endParaRPr lang="en-IN" dirty="0">
              <a:solidFill>
                <a:schemeClr val="bg2"/>
              </a:solidFill>
            </a:endParaRPr>
          </a:p>
        </p:txBody>
      </p:sp>
      <p:pic>
        <p:nvPicPr>
          <p:cNvPr id="20" name="Picture 19" descr="A screenshot of a computer program&#10;&#10;Description automatically generated">
            <a:extLst>
              <a:ext uri="{FF2B5EF4-FFF2-40B4-BE49-F238E27FC236}">
                <a16:creationId xmlns:a16="http://schemas.microsoft.com/office/drawing/2014/main" id="{2DBBDA17-3639-73F5-BCB0-B0A450CC4A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583" y="4759449"/>
            <a:ext cx="3524931" cy="1886906"/>
          </a:xfrm>
          <a:prstGeom prst="rect">
            <a:avLst/>
          </a:prstGeom>
        </p:spPr>
      </p:pic>
      <p:pic>
        <p:nvPicPr>
          <p:cNvPr id="22" name="Picture 21">
            <a:extLst>
              <a:ext uri="{FF2B5EF4-FFF2-40B4-BE49-F238E27FC236}">
                <a16:creationId xmlns:a16="http://schemas.microsoft.com/office/drawing/2014/main" id="{CFADC29F-1AED-8EC8-3263-33B21875F0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2100" y="4766467"/>
            <a:ext cx="3987800" cy="1886906"/>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B0E5E936-F8FA-D65B-E2BB-B138AB06C8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1446" y="4819640"/>
            <a:ext cx="3368232" cy="1886906"/>
          </a:xfrm>
          <a:prstGeom prst="rect">
            <a:avLst/>
          </a:prstGeom>
        </p:spPr>
      </p:pic>
      <p:cxnSp>
        <p:nvCxnSpPr>
          <p:cNvPr id="26" name="Straight Arrow Connector 25">
            <a:extLst>
              <a:ext uri="{FF2B5EF4-FFF2-40B4-BE49-F238E27FC236}">
                <a16:creationId xmlns:a16="http://schemas.microsoft.com/office/drawing/2014/main" id="{6EACE5C3-7D0F-DA88-DD45-15419FB05B51}"/>
              </a:ext>
            </a:extLst>
          </p:cNvPr>
          <p:cNvCxnSpPr/>
          <p:nvPr/>
        </p:nvCxnSpPr>
        <p:spPr>
          <a:xfrm>
            <a:off x="2722880" y="4968240"/>
            <a:ext cx="1056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A613AF7-4193-9BA6-2194-661D634C8579}"/>
              </a:ext>
            </a:extLst>
          </p:cNvPr>
          <p:cNvCxnSpPr/>
          <p:nvPr/>
        </p:nvCxnSpPr>
        <p:spPr>
          <a:xfrm>
            <a:off x="6827520" y="496824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4F18CC0-F985-8D6B-D28B-6188BECFD06D}"/>
              </a:ext>
            </a:extLst>
          </p:cNvPr>
          <p:cNvSpPr txBox="1"/>
          <p:nvPr/>
        </p:nvSpPr>
        <p:spPr>
          <a:xfrm>
            <a:off x="4227291" y="4287520"/>
            <a:ext cx="3956589" cy="369332"/>
          </a:xfrm>
          <a:prstGeom prst="rect">
            <a:avLst/>
          </a:prstGeom>
          <a:noFill/>
        </p:spPr>
        <p:txBody>
          <a:bodyPr wrap="square" rtlCol="0">
            <a:spAutoFit/>
          </a:bodyPr>
          <a:lstStyle/>
          <a:p>
            <a:r>
              <a:rPr lang="en-US" dirty="0">
                <a:solidFill>
                  <a:schemeClr val="bg2"/>
                </a:solidFill>
              </a:rPr>
              <a:t>               (ADDING PRODUCT)</a:t>
            </a:r>
            <a:endParaRPr lang="en-IN" dirty="0">
              <a:solidFill>
                <a:schemeClr val="bg2"/>
              </a:solidFill>
            </a:endParaRPr>
          </a:p>
        </p:txBody>
      </p:sp>
    </p:spTree>
    <p:extLst>
      <p:ext uri="{BB962C8B-B14F-4D97-AF65-F5344CB8AC3E}">
        <p14:creationId xmlns:p14="http://schemas.microsoft.com/office/powerpoint/2010/main" val="3129074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181439" y="902226"/>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5" name="Picture 4" descr="A screen shot of a computer code&#10;&#10;Description automatically generated">
            <a:extLst>
              <a:ext uri="{FF2B5EF4-FFF2-40B4-BE49-F238E27FC236}">
                <a16:creationId xmlns:a16="http://schemas.microsoft.com/office/drawing/2014/main" id="{B8E0EC38-0A76-EA96-8CCF-BB26A0FD1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17" y="1612071"/>
            <a:ext cx="3801281" cy="1728484"/>
          </a:xfrm>
          <a:prstGeom prst="rect">
            <a:avLst/>
          </a:prstGeom>
        </p:spPr>
      </p:pic>
      <p:cxnSp>
        <p:nvCxnSpPr>
          <p:cNvPr id="12" name="Straight Arrow Connector 11">
            <a:extLst>
              <a:ext uri="{FF2B5EF4-FFF2-40B4-BE49-F238E27FC236}">
                <a16:creationId xmlns:a16="http://schemas.microsoft.com/office/drawing/2014/main" id="{BE54C7D5-6AEB-C7BB-F1AD-05B14E702A6B}"/>
              </a:ext>
            </a:extLst>
          </p:cNvPr>
          <p:cNvCxnSpPr/>
          <p:nvPr/>
        </p:nvCxnSpPr>
        <p:spPr>
          <a:xfrm>
            <a:off x="2915919" y="1706880"/>
            <a:ext cx="873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screenshot of a computer&#10;&#10;Description automatically generated">
            <a:extLst>
              <a:ext uri="{FF2B5EF4-FFF2-40B4-BE49-F238E27FC236}">
                <a16:creationId xmlns:a16="http://schemas.microsoft.com/office/drawing/2014/main" id="{CF678A8F-2C6B-FCBB-91B7-8AED7401D1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0255" y="1623137"/>
            <a:ext cx="3439090" cy="1763197"/>
          </a:xfrm>
          <a:prstGeom prst="rect">
            <a:avLst/>
          </a:prstGeom>
        </p:spPr>
      </p:pic>
      <p:pic>
        <p:nvPicPr>
          <p:cNvPr id="27" name="Picture 26">
            <a:extLst>
              <a:ext uri="{FF2B5EF4-FFF2-40B4-BE49-F238E27FC236}">
                <a16:creationId xmlns:a16="http://schemas.microsoft.com/office/drawing/2014/main" id="{DE22A370-D9D2-F512-3FB1-F2599586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8779" y="3127316"/>
            <a:ext cx="953421" cy="213118"/>
          </a:xfrm>
          <a:prstGeom prst="rect">
            <a:avLst/>
          </a:prstGeom>
        </p:spPr>
      </p:pic>
      <p:cxnSp>
        <p:nvCxnSpPr>
          <p:cNvPr id="31" name="Straight Arrow Connector 30">
            <a:extLst>
              <a:ext uri="{FF2B5EF4-FFF2-40B4-BE49-F238E27FC236}">
                <a16:creationId xmlns:a16="http://schemas.microsoft.com/office/drawing/2014/main" id="{757345BA-269A-83D3-5C6A-494164F8E0E7}"/>
              </a:ext>
            </a:extLst>
          </p:cNvPr>
          <p:cNvCxnSpPr/>
          <p:nvPr/>
        </p:nvCxnSpPr>
        <p:spPr>
          <a:xfrm>
            <a:off x="6599154" y="1706880"/>
            <a:ext cx="7665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screenshot of a computer&#10;&#10;Description automatically generated">
            <a:extLst>
              <a:ext uri="{FF2B5EF4-FFF2-40B4-BE49-F238E27FC236}">
                <a16:creationId xmlns:a16="http://schemas.microsoft.com/office/drawing/2014/main" id="{C8717537-5C6B-6BB3-64E0-89B406D51A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8463" y="1626211"/>
            <a:ext cx="4277360" cy="1763197"/>
          </a:xfrm>
          <a:prstGeom prst="rect">
            <a:avLst/>
          </a:prstGeom>
        </p:spPr>
      </p:pic>
      <p:sp>
        <p:nvSpPr>
          <p:cNvPr id="34" name="TextBox 33">
            <a:extLst>
              <a:ext uri="{FF2B5EF4-FFF2-40B4-BE49-F238E27FC236}">
                <a16:creationId xmlns:a16="http://schemas.microsoft.com/office/drawing/2014/main" id="{8B0B7785-A16D-2F76-C158-74FC282DC70D}"/>
              </a:ext>
            </a:extLst>
          </p:cNvPr>
          <p:cNvSpPr txBox="1"/>
          <p:nvPr/>
        </p:nvSpPr>
        <p:spPr>
          <a:xfrm>
            <a:off x="1758008" y="1121945"/>
            <a:ext cx="8473440" cy="369332"/>
          </a:xfrm>
          <a:prstGeom prst="rect">
            <a:avLst/>
          </a:prstGeom>
          <a:noFill/>
        </p:spPr>
        <p:txBody>
          <a:bodyPr wrap="square" rtlCol="0">
            <a:spAutoFit/>
          </a:bodyPr>
          <a:lstStyle/>
          <a:p>
            <a:r>
              <a:rPr lang="en-US" dirty="0">
                <a:solidFill>
                  <a:schemeClr val="bg2"/>
                </a:solidFill>
              </a:rPr>
              <a:t>	(</a:t>
            </a:r>
            <a:r>
              <a:rPr lang="en-US" dirty="0" err="1">
                <a:solidFill>
                  <a:schemeClr val="bg2"/>
                </a:solidFill>
              </a:rPr>
              <a:t>addToCart</a:t>
            </a:r>
            <a:r>
              <a:rPr lang="en-US" dirty="0">
                <a:solidFill>
                  <a:schemeClr val="bg2"/>
                </a:solidFill>
              </a:rPr>
              <a:t> using </a:t>
            </a:r>
            <a:r>
              <a:rPr lang="en-US" dirty="0" err="1">
                <a:solidFill>
                  <a:schemeClr val="bg2"/>
                </a:solidFill>
              </a:rPr>
              <a:t>customer_Id</a:t>
            </a:r>
            <a:r>
              <a:rPr lang="en-US" dirty="0">
                <a:solidFill>
                  <a:schemeClr val="bg2"/>
                </a:solidFill>
              </a:rPr>
              <a:t> =52 and </a:t>
            </a:r>
            <a:r>
              <a:rPr lang="en-US" dirty="0" err="1">
                <a:solidFill>
                  <a:schemeClr val="bg2"/>
                </a:solidFill>
              </a:rPr>
              <a:t>product_Id</a:t>
            </a:r>
            <a:r>
              <a:rPr lang="en-US" dirty="0">
                <a:solidFill>
                  <a:schemeClr val="bg2"/>
                </a:solidFill>
              </a:rPr>
              <a:t>=3)</a:t>
            </a:r>
            <a:endParaRPr lang="en-IN" dirty="0">
              <a:solidFill>
                <a:schemeClr val="bg2"/>
              </a:solidFill>
            </a:endParaRPr>
          </a:p>
        </p:txBody>
      </p:sp>
      <p:pic>
        <p:nvPicPr>
          <p:cNvPr id="36" name="Picture 35" descr="A screen shot of a computer code&#10;&#10;Description automatically generated">
            <a:extLst>
              <a:ext uri="{FF2B5EF4-FFF2-40B4-BE49-F238E27FC236}">
                <a16:creationId xmlns:a16="http://schemas.microsoft.com/office/drawing/2014/main" id="{45204F8A-06C1-0DAB-C563-3A4BB4F14A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315" y="4197927"/>
            <a:ext cx="3726543" cy="2096003"/>
          </a:xfrm>
          <a:prstGeom prst="rect">
            <a:avLst/>
          </a:prstGeom>
        </p:spPr>
      </p:pic>
      <p:cxnSp>
        <p:nvCxnSpPr>
          <p:cNvPr id="38" name="Straight Arrow Connector 37">
            <a:extLst>
              <a:ext uri="{FF2B5EF4-FFF2-40B4-BE49-F238E27FC236}">
                <a16:creationId xmlns:a16="http://schemas.microsoft.com/office/drawing/2014/main" id="{1B47B7B3-4900-9A05-A1E1-C2D8100810E4}"/>
              </a:ext>
            </a:extLst>
          </p:cNvPr>
          <p:cNvCxnSpPr/>
          <p:nvPr/>
        </p:nvCxnSpPr>
        <p:spPr>
          <a:xfrm>
            <a:off x="2965766" y="4318000"/>
            <a:ext cx="774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screenshot of a computer&#10;&#10;Description automatically generated">
            <a:extLst>
              <a:ext uri="{FF2B5EF4-FFF2-40B4-BE49-F238E27FC236}">
                <a16:creationId xmlns:a16="http://schemas.microsoft.com/office/drawing/2014/main" id="{2B904AEA-E828-D4FA-75C7-C44B9C90CC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0255" y="4197927"/>
            <a:ext cx="3726542" cy="2175559"/>
          </a:xfrm>
          <a:prstGeom prst="rect">
            <a:avLst/>
          </a:prstGeom>
        </p:spPr>
      </p:pic>
      <p:cxnSp>
        <p:nvCxnSpPr>
          <p:cNvPr id="44" name="Straight Arrow Connector 43">
            <a:extLst>
              <a:ext uri="{FF2B5EF4-FFF2-40B4-BE49-F238E27FC236}">
                <a16:creationId xmlns:a16="http://schemas.microsoft.com/office/drawing/2014/main" id="{CA51413B-0878-D8E5-B84B-23098D816B60}"/>
              </a:ext>
            </a:extLst>
          </p:cNvPr>
          <p:cNvCxnSpPr/>
          <p:nvPr/>
        </p:nvCxnSpPr>
        <p:spPr>
          <a:xfrm>
            <a:off x="6786880" y="4318000"/>
            <a:ext cx="871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A screen shot of a computer code&#10;&#10;Description automatically generated">
            <a:extLst>
              <a:ext uri="{FF2B5EF4-FFF2-40B4-BE49-F238E27FC236}">
                <a16:creationId xmlns:a16="http://schemas.microsoft.com/office/drawing/2014/main" id="{3D1DAC30-82CC-F7D8-1232-B3C58458B0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73143" y="3810440"/>
            <a:ext cx="3185090" cy="2907938"/>
          </a:xfrm>
          <a:prstGeom prst="rect">
            <a:avLst/>
          </a:prstGeom>
        </p:spPr>
      </p:pic>
      <p:sp>
        <p:nvSpPr>
          <p:cNvPr id="47" name="TextBox 46">
            <a:extLst>
              <a:ext uri="{FF2B5EF4-FFF2-40B4-BE49-F238E27FC236}">
                <a16:creationId xmlns:a16="http://schemas.microsoft.com/office/drawing/2014/main" id="{B6E044BC-7C86-0D57-A126-1F33A00993F2}"/>
              </a:ext>
            </a:extLst>
          </p:cNvPr>
          <p:cNvSpPr txBox="1"/>
          <p:nvPr/>
        </p:nvSpPr>
        <p:spPr>
          <a:xfrm>
            <a:off x="2155044" y="3625774"/>
            <a:ext cx="5751216" cy="369332"/>
          </a:xfrm>
          <a:prstGeom prst="rect">
            <a:avLst/>
          </a:prstGeom>
          <a:noFill/>
        </p:spPr>
        <p:txBody>
          <a:bodyPr wrap="square" rtlCol="0">
            <a:spAutoFit/>
          </a:bodyPr>
          <a:lstStyle/>
          <a:p>
            <a:r>
              <a:rPr lang="en-US" dirty="0">
                <a:solidFill>
                  <a:schemeClr val="bg2"/>
                </a:solidFill>
              </a:rPr>
              <a:t> (Making </a:t>
            </a:r>
            <a:r>
              <a:rPr lang="en-US" dirty="0" err="1">
                <a:solidFill>
                  <a:schemeClr val="bg2"/>
                </a:solidFill>
              </a:rPr>
              <a:t>directorder</a:t>
            </a:r>
            <a:r>
              <a:rPr lang="en-US" dirty="0">
                <a:solidFill>
                  <a:schemeClr val="bg2"/>
                </a:solidFill>
              </a:rPr>
              <a:t> using </a:t>
            </a:r>
            <a:r>
              <a:rPr lang="en-US" dirty="0" err="1">
                <a:solidFill>
                  <a:schemeClr val="bg2"/>
                </a:solidFill>
              </a:rPr>
              <a:t>customer_Id</a:t>
            </a:r>
            <a:r>
              <a:rPr lang="en-US" dirty="0">
                <a:solidFill>
                  <a:schemeClr val="bg2"/>
                </a:solidFill>
              </a:rPr>
              <a:t>=102,prod_Id=12)</a:t>
            </a:r>
            <a:endParaRPr lang="en-IN" dirty="0">
              <a:solidFill>
                <a:schemeClr val="bg2"/>
              </a:solidFill>
            </a:endParaRPr>
          </a:p>
        </p:txBody>
      </p:sp>
    </p:spTree>
    <p:extLst>
      <p:ext uri="{BB962C8B-B14F-4D97-AF65-F5344CB8AC3E}">
        <p14:creationId xmlns:p14="http://schemas.microsoft.com/office/powerpoint/2010/main" val="3387315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984776"/>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91B62D20-BDE7-A038-BFC1-870C4F7D6CB0}"/>
              </a:ext>
            </a:extLst>
          </p:cNvPr>
          <p:cNvPicPr>
            <a:picLocks noChangeAspect="1"/>
          </p:cNvPicPr>
          <p:nvPr/>
        </p:nvPicPr>
        <p:blipFill>
          <a:blip r:embed="rId4"/>
          <a:stretch>
            <a:fillRect/>
          </a:stretch>
        </p:blipFill>
        <p:spPr>
          <a:xfrm>
            <a:off x="323850" y="1887002"/>
            <a:ext cx="3983990" cy="143531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FFC6595-25A0-253C-A88A-4670263B54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3403" y="1734964"/>
            <a:ext cx="7144747" cy="2335493"/>
          </a:xfrm>
          <a:prstGeom prst="rect">
            <a:avLst/>
          </a:prstGeom>
        </p:spPr>
      </p:pic>
      <p:cxnSp>
        <p:nvCxnSpPr>
          <p:cNvPr id="11" name="Straight Arrow Connector 10">
            <a:extLst>
              <a:ext uri="{FF2B5EF4-FFF2-40B4-BE49-F238E27FC236}">
                <a16:creationId xmlns:a16="http://schemas.microsoft.com/office/drawing/2014/main" id="{DAFFA261-D880-BE62-151B-309AF20E3C94}"/>
              </a:ext>
            </a:extLst>
          </p:cNvPr>
          <p:cNvCxnSpPr/>
          <p:nvPr/>
        </p:nvCxnSpPr>
        <p:spPr>
          <a:xfrm>
            <a:off x="3078480" y="2062480"/>
            <a:ext cx="1056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close up of a computer screen&#10;&#10;Description automatically generated">
            <a:extLst>
              <a:ext uri="{FF2B5EF4-FFF2-40B4-BE49-F238E27FC236}">
                <a16:creationId xmlns:a16="http://schemas.microsoft.com/office/drawing/2014/main" id="{25F49F4A-2F11-2536-3A97-24B3452855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909" y="4172470"/>
            <a:ext cx="4609771" cy="800212"/>
          </a:xfrm>
          <a:prstGeom prst="rect">
            <a:avLst/>
          </a:prstGeom>
        </p:spPr>
      </p:pic>
      <p:pic>
        <p:nvPicPr>
          <p:cNvPr id="15" name="Picture 14" descr="A computer code with text&#10;&#10;Description automatically generated">
            <a:extLst>
              <a:ext uri="{FF2B5EF4-FFF2-40B4-BE49-F238E27FC236}">
                <a16:creationId xmlns:a16="http://schemas.microsoft.com/office/drawing/2014/main" id="{ABB100B2-3B6E-8B5B-886F-2FE837D7AA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3403" y="5294295"/>
            <a:ext cx="6306430" cy="1343212"/>
          </a:xfrm>
          <a:prstGeom prst="rect">
            <a:avLst/>
          </a:prstGeom>
        </p:spPr>
      </p:pic>
      <p:sp>
        <p:nvSpPr>
          <p:cNvPr id="16" name="TextBox 15">
            <a:extLst>
              <a:ext uri="{FF2B5EF4-FFF2-40B4-BE49-F238E27FC236}">
                <a16:creationId xmlns:a16="http://schemas.microsoft.com/office/drawing/2014/main" id="{3C48D665-CB6A-990F-5F24-750A487698BA}"/>
              </a:ext>
            </a:extLst>
          </p:cNvPr>
          <p:cNvSpPr txBox="1"/>
          <p:nvPr/>
        </p:nvSpPr>
        <p:spPr>
          <a:xfrm>
            <a:off x="2053317" y="1227364"/>
            <a:ext cx="8085365" cy="369332"/>
          </a:xfrm>
          <a:prstGeom prst="rect">
            <a:avLst/>
          </a:prstGeom>
          <a:noFill/>
        </p:spPr>
        <p:txBody>
          <a:bodyPr wrap="square" rtlCol="0">
            <a:spAutoFit/>
          </a:bodyPr>
          <a:lstStyle/>
          <a:p>
            <a:r>
              <a:rPr lang="en-US" dirty="0">
                <a:solidFill>
                  <a:schemeClr val="bg2"/>
                </a:solidFill>
              </a:rPr>
              <a:t>(Handling exception when that id is not found in </a:t>
            </a:r>
            <a:r>
              <a:rPr lang="en-US" dirty="0" err="1">
                <a:solidFill>
                  <a:schemeClr val="bg2"/>
                </a:solidFill>
              </a:rPr>
              <a:t>CustomerTable</a:t>
            </a:r>
            <a:r>
              <a:rPr lang="en-US" dirty="0">
                <a:solidFill>
                  <a:schemeClr val="bg2"/>
                </a:solidFill>
              </a:rPr>
              <a:t>)</a:t>
            </a:r>
            <a:endParaRPr lang="en-IN" dirty="0">
              <a:solidFill>
                <a:schemeClr val="bg2"/>
              </a:solidFill>
            </a:endParaRPr>
          </a:p>
        </p:txBody>
      </p:sp>
    </p:spTree>
    <p:extLst>
      <p:ext uri="{BB962C8B-B14F-4D97-AF65-F5344CB8AC3E}">
        <p14:creationId xmlns:p14="http://schemas.microsoft.com/office/powerpoint/2010/main" val="37457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F95691A-9669-792A-06C4-2005F2028AB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89709"/>
            <a:ext cx="2401377" cy="902226"/>
          </a:xfrm>
          <a:prstGeom prst="rect">
            <a:avLst/>
          </a:prstGeom>
        </p:spPr>
      </p:pic>
      <p:cxnSp>
        <p:nvCxnSpPr>
          <p:cNvPr id="6" name="Straight Connector 5">
            <a:extLst>
              <a:ext uri="{FF2B5EF4-FFF2-40B4-BE49-F238E27FC236}">
                <a16:creationId xmlns:a16="http://schemas.microsoft.com/office/drawing/2014/main" id="{E43100FC-054E-A053-A08F-35CDEFAC2A08}"/>
              </a:ext>
            </a:extLst>
          </p:cNvPr>
          <p:cNvCxnSpPr/>
          <p:nvPr/>
        </p:nvCxnSpPr>
        <p:spPr>
          <a:xfrm>
            <a:off x="307334" y="903496"/>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Placeholder 6" descr="A person standing on a roof&#10;&#10;Description automatically generated with low confidence">
            <a:extLst>
              <a:ext uri="{FF2B5EF4-FFF2-40B4-BE49-F238E27FC236}">
                <a16:creationId xmlns:a16="http://schemas.microsoft.com/office/drawing/2014/main" id="{EDD7E996-EBDA-600B-6F4E-E7CCCABF86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202" r="13372"/>
          <a:stretch/>
        </p:blipFill>
        <p:spPr>
          <a:xfrm>
            <a:off x="7715985" y="0"/>
            <a:ext cx="4476015" cy="6858000"/>
          </a:xfrm>
          <a:prstGeom prst="rect">
            <a:avLst/>
          </a:prstGeom>
          <a:ln>
            <a:noFill/>
          </a:ln>
        </p:spPr>
      </p:pic>
      <p:pic>
        <p:nvPicPr>
          <p:cNvPr id="3" name="Picture 2" descr="A screenshot of a computer code&#10;&#10;Description automatically generated">
            <a:extLst>
              <a:ext uri="{FF2B5EF4-FFF2-40B4-BE49-F238E27FC236}">
                <a16:creationId xmlns:a16="http://schemas.microsoft.com/office/drawing/2014/main" id="{DEAEF73E-D7C5-C94B-3FC0-B05424146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3496"/>
            <a:ext cx="3999199" cy="5466821"/>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1DBA4820-5AE1-0550-A0A3-BFF116A661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199" y="0"/>
            <a:ext cx="3576133" cy="4643119"/>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40FD526A-8A62-AB02-FE3A-DA7D915C10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8546" y="4644396"/>
            <a:ext cx="3324815" cy="1958857"/>
          </a:xfrm>
          <a:prstGeom prst="rect">
            <a:avLst/>
          </a:prstGeom>
        </p:spPr>
      </p:pic>
      <p:sp>
        <p:nvSpPr>
          <p:cNvPr id="13" name="TextBox 12">
            <a:extLst>
              <a:ext uri="{FF2B5EF4-FFF2-40B4-BE49-F238E27FC236}">
                <a16:creationId xmlns:a16="http://schemas.microsoft.com/office/drawing/2014/main" id="{32A23BFB-1B9D-C90C-539B-C9A0BCBF24CD}"/>
              </a:ext>
            </a:extLst>
          </p:cNvPr>
          <p:cNvSpPr txBox="1"/>
          <p:nvPr/>
        </p:nvSpPr>
        <p:spPr>
          <a:xfrm>
            <a:off x="401224" y="617409"/>
            <a:ext cx="3858546" cy="369332"/>
          </a:xfrm>
          <a:prstGeom prst="rect">
            <a:avLst/>
          </a:prstGeom>
          <a:noFill/>
        </p:spPr>
        <p:txBody>
          <a:bodyPr wrap="square" rtlCol="0">
            <a:spAutoFit/>
          </a:bodyPr>
          <a:lstStyle/>
          <a:p>
            <a:r>
              <a:rPr lang="en-US" dirty="0"/>
              <a:t>(Direct order from product)</a:t>
            </a:r>
            <a:endParaRPr lang="en-IN" dirty="0"/>
          </a:p>
        </p:txBody>
      </p:sp>
      <p:sp>
        <p:nvSpPr>
          <p:cNvPr id="14" name="TextBox 13">
            <a:extLst>
              <a:ext uri="{FF2B5EF4-FFF2-40B4-BE49-F238E27FC236}">
                <a16:creationId xmlns:a16="http://schemas.microsoft.com/office/drawing/2014/main" id="{E6F4CE90-0AFF-B7D3-76AB-B28A6533FC28}"/>
              </a:ext>
            </a:extLst>
          </p:cNvPr>
          <p:cNvSpPr txBox="1"/>
          <p:nvPr/>
        </p:nvSpPr>
        <p:spPr>
          <a:xfrm>
            <a:off x="166681" y="6370317"/>
            <a:ext cx="3691865" cy="369332"/>
          </a:xfrm>
          <a:prstGeom prst="rect">
            <a:avLst/>
          </a:prstGeom>
          <a:noFill/>
        </p:spPr>
        <p:txBody>
          <a:bodyPr wrap="square" rtlCol="0">
            <a:spAutoFit/>
          </a:bodyPr>
          <a:lstStyle/>
          <a:p>
            <a:r>
              <a:rPr lang="en-US" dirty="0"/>
              <a:t>(adding to cart)</a:t>
            </a:r>
            <a:endParaRPr lang="en-IN" dirty="0"/>
          </a:p>
        </p:txBody>
      </p:sp>
      <p:cxnSp>
        <p:nvCxnSpPr>
          <p:cNvPr id="16" name="Straight Arrow Connector 15">
            <a:extLst>
              <a:ext uri="{FF2B5EF4-FFF2-40B4-BE49-F238E27FC236}">
                <a16:creationId xmlns:a16="http://schemas.microsoft.com/office/drawing/2014/main" id="{5A4002D0-6759-2184-BFB0-86C7FD500F4B}"/>
              </a:ext>
            </a:extLst>
          </p:cNvPr>
          <p:cNvCxnSpPr/>
          <p:nvPr/>
        </p:nvCxnSpPr>
        <p:spPr>
          <a:xfrm>
            <a:off x="1910080" y="6603253"/>
            <a:ext cx="1767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310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831561A-84D4-5B87-F915-ADFC3CA99AC7}"/>
              </a:ext>
            </a:extLst>
          </p:cNvPr>
          <p:cNvSpPr txBox="1"/>
          <p:nvPr/>
        </p:nvSpPr>
        <p:spPr>
          <a:xfrm>
            <a:off x="323850" y="1665514"/>
            <a:ext cx="11579679"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solidFill>
                  <a:schemeClr val="bg2"/>
                </a:solidFill>
              </a:rPr>
              <a:t>The development of this e-commerce application using Spring Boot and Spring Data JPA has been a comprehensive and insightful experience, providing a deep understanding of modern Java-based web application development.</a:t>
            </a:r>
          </a:p>
          <a:p>
            <a:pPr lvl="1"/>
            <a:endParaRPr lang="en-US" dirty="0">
              <a:solidFill>
                <a:schemeClr val="bg2"/>
              </a:solidFill>
            </a:endParaRPr>
          </a:p>
          <a:p>
            <a:pPr marL="742950" lvl="1" indent="-285750">
              <a:buFont typeface="Arial" panose="020B0604020202020204" pitchFamily="34" charset="0"/>
              <a:buChar char="•"/>
            </a:pPr>
            <a:r>
              <a:rPr lang="en-US" dirty="0">
                <a:solidFill>
                  <a:schemeClr val="bg2"/>
                </a:solidFill>
              </a:rPr>
              <a:t>Including product management, user authentication, order processing, and search capabilities. The practical application of these technologies not only solidified my understanding of Spring Boot and Spring Data JPA but also enhanced my ability to design and develop scalable, maintainable, and efficient applications.</a:t>
            </a:r>
          </a:p>
          <a:p>
            <a:pPr lvl="1"/>
            <a:endParaRPr lang="en-US" dirty="0">
              <a:solidFill>
                <a:schemeClr val="bg2"/>
              </a:solidFill>
            </a:endParaRPr>
          </a:p>
          <a:p>
            <a:pPr marL="742950" lvl="1" indent="-285750">
              <a:buFont typeface="Arial" panose="020B0604020202020204" pitchFamily="34" charset="0"/>
              <a:buChar char="•"/>
            </a:pPr>
            <a:r>
              <a:rPr lang="en-US" dirty="0">
                <a:solidFill>
                  <a:schemeClr val="bg2"/>
                </a:solidFill>
              </a:rPr>
              <a:t>This capstone project has been instrumental in bridging the gap between theoretical knowledge and real-world application, equipping me with the skills necessary to tackle complex development challenges in the future.</a:t>
            </a:r>
          </a:p>
        </p:txBody>
      </p:sp>
    </p:spTree>
    <p:extLst>
      <p:ext uri="{BB962C8B-B14F-4D97-AF65-F5344CB8AC3E}">
        <p14:creationId xmlns:p14="http://schemas.microsoft.com/office/powerpoint/2010/main" val="1952212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1222997"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endParaRPr lang="en-GB" b="1" dirty="0">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606592"/>
            <a:ext cx="2413169"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a:t>
            </a:r>
            <a:endParaRPr lang="en-GB" b="1"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447660"/>
            <a:ext cx="2122883"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a:t>
            </a:r>
            <a:endParaRPr lang="en-GB" b="1"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3574" y="4288728"/>
            <a:ext cx="6809615" cy="2031325"/>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I recently completed a B.E. in Computer Science and Engineering and am currently focused on learning backend engineering. My academic background provided a solid foundation in software development, and I am now building expertise in server-side programming, database management, and API development. I am eager to apply my skills in backend development roles and contribute to impactful projects.</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49D973D-8EA0-9303-E790-D901B868C954}"/>
              </a:ext>
            </a:extLst>
          </p:cNvPr>
          <p:cNvSpPr txBox="1"/>
          <p:nvPr/>
        </p:nvSpPr>
        <p:spPr>
          <a:xfrm>
            <a:off x="1310640" y="1781081"/>
            <a:ext cx="3943531" cy="369332"/>
          </a:xfrm>
          <a:prstGeom prst="rect">
            <a:avLst/>
          </a:prstGeom>
          <a:noFill/>
        </p:spPr>
        <p:txBody>
          <a:bodyPr wrap="square" rtlCol="0">
            <a:spAutoFit/>
          </a:bodyPr>
          <a:lstStyle/>
          <a:p>
            <a:r>
              <a:rPr lang="en-US" dirty="0"/>
              <a:t>Ashwanth M</a:t>
            </a:r>
            <a:endParaRPr lang="en-IN" dirty="0"/>
          </a:p>
        </p:txBody>
      </p:sp>
      <p:sp>
        <p:nvSpPr>
          <p:cNvPr id="9" name="TextBox 8">
            <a:extLst>
              <a:ext uri="{FF2B5EF4-FFF2-40B4-BE49-F238E27FC236}">
                <a16:creationId xmlns:a16="http://schemas.microsoft.com/office/drawing/2014/main" id="{178F08A3-025B-34E4-1D99-97DB4D3E9166}"/>
              </a:ext>
            </a:extLst>
          </p:cNvPr>
          <p:cNvSpPr txBox="1"/>
          <p:nvPr/>
        </p:nvSpPr>
        <p:spPr>
          <a:xfrm>
            <a:off x="1930400" y="3463217"/>
            <a:ext cx="5080000" cy="369332"/>
          </a:xfrm>
          <a:prstGeom prst="rect">
            <a:avLst/>
          </a:prstGeom>
          <a:noFill/>
        </p:spPr>
        <p:txBody>
          <a:bodyPr wrap="square" rtlCol="0">
            <a:spAutoFit/>
          </a:bodyPr>
          <a:lstStyle/>
          <a:p>
            <a:r>
              <a:rPr lang="en-US" dirty="0"/>
              <a:t>B.E Computer Science And Engineering</a:t>
            </a:r>
            <a:endParaRPr lang="en-IN" dirty="0"/>
          </a:p>
        </p:txBody>
      </p:sp>
      <p:sp>
        <p:nvSpPr>
          <p:cNvPr id="10" name="TextBox 9">
            <a:extLst>
              <a:ext uri="{FF2B5EF4-FFF2-40B4-BE49-F238E27FC236}">
                <a16:creationId xmlns:a16="http://schemas.microsoft.com/office/drawing/2014/main" id="{17CF6E35-D322-C8F1-FB52-D628F70396B8}"/>
              </a:ext>
            </a:extLst>
          </p:cNvPr>
          <p:cNvSpPr txBox="1"/>
          <p:nvPr/>
        </p:nvSpPr>
        <p:spPr>
          <a:xfrm>
            <a:off x="2174240" y="2606592"/>
            <a:ext cx="3352800" cy="369332"/>
          </a:xfrm>
          <a:prstGeom prst="rect">
            <a:avLst/>
          </a:prstGeom>
          <a:noFill/>
        </p:spPr>
        <p:txBody>
          <a:bodyPr wrap="square" rtlCol="0">
            <a:spAutoFit/>
          </a:bodyPr>
          <a:lstStyle/>
          <a:p>
            <a:r>
              <a:rPr lang="en-US" dirty="0"/>
              <a:t>Fresher</a:t>
            </a:r>
            <a:endParaRPr lang="en-IN" dirty="0"/>
          </a:p>
        </p:txBody>
      </p: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E465F22-ECA1-4BF8-03B9-162D5DAB7002}"/>
              </a:ext>
            </a:extLst>
          </p:cNvPr>
          <p:cNvSpPr txBox="1"/>
          <p:nvPr/>
        </p:nvSpPr>
        <p:spPr>
          <a:xfrm>
            <a:off x="330200" y="1574800"/>
            <a:ext cx="6883400" cy="4585871"/>
          </a:xfrm>
          <a:prstGeom prst="rect">
            <a:avLst/>
          </a:prstGeom>
          <a:noFill/>
        </p:spPr>
        <p:txBody>
          <a:bodyPr wrap="square" rtlCol="0">
            <a:spAutoFit/>
          </a:bodyPr>
          <a:lstStyle/>
          <a:p>
            <a:r>
              <a:rPr lang="en-US" sz="2000" b="1" dirty="0"/>
              <a:t>During my training period:</a:t>
            </a:r>
          </a:p>
          <a:p>
            <a:r>
              <a:rPr lang="en-US" dirty="0"/>
              <a:t> 		I gained a comprehensive understanding of Spring Boot applications and related technologies. I learned how to work with Spring Boot, Spring Data JPA, and RESTful services, which helped me understand the foundations of modern web application development. I also delved into exception handling and various design patterns, which are crucial for building robust and maintainable applications.</a:t>
            </a:r>
          </a:p>
          <a:p>
            <a:endParaRPr lang="en-US" dirty="0"/>
          </a:p>
          <a:p>
            <a:r>
              <a:rPr lang="en-US" sz="2000" b="1" dirty="0"/>
              <a:t>In my capstone project:</a:t>
            </a:r>
          </a:p>
          <a:p>
            <a:r>
              <a:rPr lang="en-US" b="1" dirty="0"/>
              <a:t>		</a:t>
            </a:r>
            <a:r>
              <a:rPr lang="en-US" dirty="0"/>
              <a:t> I had the opportunity to apply these concepts in a practical setting. I worked on creating and managing entities, implementing service layers, and handling exceptions effectively within a real-world e-commerce application. This experience allowed me to solidify my knowledge and gain confidence in developing and deploying Spring Boot applications.</a:t>
            </a:r>
          </a:p>
          <a:p>
            <a:endParaRPr lang="en-IN" dirty="0"/>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AD19275-43E3-5F7F-E37A-6E24B5EDE91C}"/>
              </a:ext>
            </a:extLst>
          </p:cNvPr>
          <p:cNvSpPr txBox="1"/>
          <p:nvPr/>
        </p:nvSpPr>
        <p:spPr>
          <a:xfrm>
            <a:off x="323850" y="1534160"/>
            <a:ext cx="7194550" cy="2031325"/>
          </a:xfrm>
          <a:prstGeom prst="rect">
            <a:avLst/>
          </a:prstGeom>
          <a:noFill/>
        </p:spPr>
        <p:txBody>
          <a:bodyPr wrap="square" rtlCol="0">
            <a:spAutoFit/>
          </a:bodyPr>
          <a:lstStyle/>
          <a:p>
            <a:r>
              <a:rPr lang="en-US" dirty="0"/>
              <a:t>	The objective of this capstone project is to design and implement a robust e-commerce application using Spring Boot and Spring Data JPA. The application will serve as a platform for customers to browse, add products to a shopping cart, and place orders. It should handle various business scenarios, including managing customer information, product catalogs, shopping carts, and order processing, while maintaining data integrity and ensuring a seamless user experience.</a:t>
            </a:r>
            <a:endParaRPr lang="en-IN" dirty="0"/>
          </a:p>
        </p:txBody>
      </p:sp>
      <p:sp>
        <p:nvSpPr>
          <p:cNvPr id="6" name="TextBox 5">
            <a:extLst>
              <a:ext uri="{FF2B5EF4-FFF2-40B4-BE49-F238E27FC236}">
                <a16:creationId xmlns:a16="http://schemas.microsoft.com/office/drawing/2014/main" id="{B5128894-C65F-9AD3-6EA3-BDD26923DDD8}"/>
              </a:ext>
            </a:extLst>
          </p:cNvPr>
          <p:cNvSpPr txBox="1"/>
          <p:nvPr/>
        </p:nvSpPr>
        <p:spPr>
          <a:xfrm>
            <a:off x="396240" y="3565485"/>
            <a:ext cx="6878320" cy="2585323"/>
          </a:xfrm>
          <a:prstGeom prst="rect">
            <a:avLst/>
          </a:prstGeom>
          <a:noFill/>
        </p:spPr>
        <p:txBody>
          <a:bodyPr wrap="square" rtlCol="0">
            <a:spAutoFit/>
          </a:bodyPr>
          <a:lstStyle/>
          <a:p>
            <a:endParaRPr lang="en-US" b="1" dirty="0"/>
          </a:p>
          <a:p>
            <a:r>
              <a:rPr lang="en-US" b="1" dirty="0"/>
              <a:t>Key requirements include:</a:t>
            </a:r>
            <a:endParaRPr lang="en-US" dirty="0"/>
          </a:p>
          <a:p>
            <a:pPr>
              <a:buFont typeface="Arial" panose="020B0604020202020204" pitchFamily="34" charset="0"/>
              <a:buChar char="•"/>
            </a:pPr>
            <a:r>
              <a:rPr lang="en-US" b="1" dirty="0"/>
              <a:t>Customer Management:</a:t>
            </a:r>
            <a:r>
              <a:rPr lang="en-US" dirty="0"/>
              <a:t> The system should allow the creation, updating, retrieval, and deletion of customer information. Each customer will have a unique ID and associated details such as name, city, and pin code.</a:t>
            </a:r>
          </a:p>
          <a:p>
            <a:pPr>
              <a:buFont typeface="Arial" panose="020B0604020202020204" pitchFamily="34" charset="0"/>
              <a:buChar char="•"/>
            </a:pPr>
            <a:r>
              <a:rPr lang="en-US" b="1" dirty="0"/>
              <a:t>Product Catalog:</a:t>
            </a:r>
            <a:r>
              <a:rPr lang="en-US" dirty="0"/>
              <a:t> The application must maintain a catalog of products, each identified by a unique ID, with details such as name, category, price, and available quantity.</a:t>
            </a:r>
          </a:p>
        </p:txBody>
      </p:sp>
    </p:spTree>
    <p:extLst>
      <p:ext uri="{BB962C8B-B14F-4D97-AF65-F5344CB8AC3E}">
        <p14:creationId xmlns:p14="http://schemas.microsoft.com/office/powerpoint/2010/main" val="20261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AD19275-43E3-5F7F-E37A-6E24B5EDE91C}"/>
              </a:ext>
            </a:extLst>
          </p:cNvPr>
          <p:cNvSpPr txBox="1"/>
          <p:nvPr/>
        </p:nvSpPr>
        <p:spPr>
          <a:xfrm>
            <a:off x="323850" y="1534160"/>
            <a:ext cx="7194550" cy="5355312"/>
          </a:xfrm>
          <a:prstGeom prst="rect">
            <a:avLst/>
          </a:prstGeom>
          <a:noFill/>
        </p:spPr>
        <p:txBody>
          <a:bodyPr wrap="square" rtlCol="0">
            <a:spAutoFit/>
          </a:bodyPr>
          <a:lstStyle/>
          <a:p>
            <a:pPr>
              <a:buFont typeface="Arial" panose="020B0604020202020204" pitchFamily="34" charset="0"/>
              <a:buChar char="•"/>
            </a:pPr>
            <a:r>
              <a:rPr lang="en-US" b="1" dirty="0"/>
              <a:t>Shopping Cart:</a:t>
            </a:r>
            <a:r>
              <a:rPr lang="en-US" dirty="0"/>
              <a:t> Customers should be able to add products to their shopping cart. The cart will contain multiple line items, each associated with a specific product, along with the quantity and total price for that item.</a:t>
            </a:r>
          </a:p>
          <a:p>
            <a:pPr>
              <a:buFont typeface="Arial" panose="020B0604020202020204" pitchFamily="34" charset="0"/>
              <a:buChar char="•"/>
            </a:pPr>
            <a:r>
              <a:rPr lang="en-US" b="1" dirty="0"/>
              <a:t>Order Processing:</a:t>
            </a:r>
            <a:r>
              <a:rPr lang="en-US" dirty="0"/>
              <a:t> Once a customer decides to purchase, the application should allow the customer to place an order. Each order will include details such as the ordered products, their quantities, prices, and the total order value.</a:t>
            </a:r>
          </a:p>
          <a:p>
            <a:pPr>
              <a:buFont typeface="Arial" panose="020B0604020202020204" pitchFamily="34" charset="0"/>
              <a:buChar char="•"/>
            </a:pPr>
            <a:r>
              <a:rPr lang="en-US" b="1" dirty="0"/>
              <a:t>Data Persistence:</a:t>
            </a:r>
            <a:r>
              <a:rPr lang="en-US" dirty="0"/>
              <a:t> All data should be persistently stored in a relational database, leveraging JPA for object-relational mapping.</a:t>
            </a:r>
          </a:p>
          <a:p>
            <a:pPr>
              <a:buFont typeface="Arial" panose="020B0604020202020204" pitchFamily="34" charset="0"/>
              <a:buChar char="•"/>
            </a:pPr>
            <a:r>
              <a:rPr lang="en-US" b="1" dirty="0"/>
              <a:t>Relationships and Constraints:</a:t>
            </a:r>
            <a:r>
              <a:rPr lang="en-US" dirty="0"/>
              <a:t> The application should enforce relationships between entities, such as one-to-one (Customer to Cart), one-to-many (Order to </a:t>
            </a:r>
            <a:r>
              <a:rPr lang="en-US" dirty="0" err="1"/>
              <a:t>OrderLineItem</a:t>
            </a:r>
            <a:r>
              <a:rPr lang="en-US" dirty="0"/>
              <a:t>), and many-to-one (</a:t>
            </a:r>
            <a:r>
              <a:rPr lang="en-US" dirty="0" err="1"/>
              <a:t>CartLineItem</a:t>
            </a:r>
            <a:r>
              <a:rPr lang="en-US" dirty="0"/>
              <a:t> to Product), to ensure data consistency.</a:t>
            </a:r>
          </a:p>
          <a:p>
            <a:r>
              <a:rPr lang="en-US" dirty="0"/>
              <a:t>The final product should be a functional e-commerce backend that can handle these operations efficiently, laying the groundwork for potential future enhancements such as front-end integration, user authentication, and payment processing.</a:t>
            </a:r>
          </a:p>
          <a:p>
            <a:endParaRPr lang="en-IN" dirty="0"/>
          </a:p>
        </p:txBody>
      </p:sp>
      <p:pic>
        <p:nvPicPr>
          <p:cNvPr id="8" name="Picture Placeholder 6" descr="A low angle view of a building&#10;&#10;Description automatically generated with medium confidence">
            <a:extLst>
              <a:ext uri="{FF2B5EF4-FFF2-40B4-BE49-F238E27FC236}">
                <a16:creationId xmlns:a16="http://schemas.microsoft.com/office/drawing/2014/main" id="{68536B4D-553C-2062-9B7C-279EB286C3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4445" r="11960"/>
          <a:stretch/>
        </p:blipFill>
        <p:spPr>
          <a:xfrm>
            <a:off x="7705638" y="0"/>
            <a:ext cx="4486361" cy="6858000"/>
          </a:xfrm>
          <a:prstGeom prst="rect">
            <a:avLst/>
          </a:prstGeom>
        </p:spPr>
      </p:pic>
    </p:spTree>
    <p:extLst>
      <p:ext uri="{BB962C8B-B14F-4D97-AF65-F5344CB8AC3E}">
        <p14:creationId xmlns:p14="http://schemas.microsoft.com/office/powerpoint/2010/main" val="2366410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265339" y="103759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ED4987CC-EE63-A5BC-AEC3-6CBC1DC16E6A}"/>
              </a:ext>
            </a:extLst>
          </p:cNvPr>
          <p:cNvSpPr txBox="1"/>
          <p:nvPr/>
        </p:nvSpPr>
        <p:spPr>
          <a:xfrm>
            <a:off x="265339" y="1127760"/>
            <a:ext cx="11753941" cy="3508653"/>
          </a:xfrm>
          <a:prstGeom prst="rect">
            <a:avLst/>
          </a:prstGeom>
          <a:noFill/>
        </p:spPr>
        <p:txBody>
          <a:bodyPr wrap="square" rtlCol="0">
            <a:spAutoFit/>
          </a:bodyPr>
          <a:lstStyle/>
          <a:p>
            <a:r>
              <a:rPr lang="en-IN" sz="2000" dirty="0">
                <a:solidFill>
                  <a:schemeClr val="bg2"/>
                </a:solidFill>
              </a:rPr>
              <a:t>SPRING BOOT:</a:t>
            </a:r>
          </a:p>
          <a:p>
            <a:r>
              <a:rPr lang="en-US" sz="2000" dirty="0">
                <a:solidFill>
                  <a:schemeClr val="bg2"/>
                </a:solidFill>
              </a:rPr>
              <a:t>1. Simplified Configuration:</a:t>
            </a:r>
          </a:p>
          <a:p>
            <a:r>
              <a:rPr lang="en-US" sz="2000" dirty="0">
                <a:solidFill>
                  <a:schemeClr val="bg2"/>
                </a:solidFill>
              </a:rPr>
              <a:t>	Auto-Configuration: </a:t>
            </a:r>
            <a:r>
              <a:rPr lang="en-US" sz="1800" dirty="0">
                <a:solidFill>
                  <a:schemeClr val="bg2"/>
                </a:solidFill>
              </a:rPr>
              <a:t>Spring Boot automatically configures your application based on the dependencies you include. For example, if you include a database dependency, Spring Boot will configure a connection to that database automatically.</a:t>
            </a:r>
          </a:p>
          <a:p>
            <a:r>
              <a:rPr lang="en-IN" dirty="0">
                <a:solidFill>
                  <a:schemeClr val="bg2"/>
                </a:solidFill>
              </a:rPr>
              <a:t>	</a:t>
            </a:r>
            <a:r>
              <a:rPr lang="en-US" sz="1800" dirty="0">
                <a:solidFill>
                  <a:schemeClr val="bg2"/>
                </a:solidFill>
              </a:rPr>
              <a:t> Application Properties: Configuration can be managed using </a:t>
            </a:r>
            <a:r>
              <a:rPr lang="en-US" sz="1800" dirty="0" err="1">
                <a:solidFill>
                  <a:schemeClr val="bg2"/>
                </a:solidFill>
              </a:rPr>
              <a:t>application.properties</a:t>
            </a:r>
            <a:r>
              <a:rPr lang="en-US" sz="1800" dirty="0">
                <a:solidFill>
                  <a:schemeClr val="bg2"/>
                </a:solidFill>
              </a:rPr>
              <a:t> or </a:t>
            </a:r>
            <a:r>
              <a:rPr lang="en-US" sz="1800" dirty="0" err="1">
                <a:solidFill>
                  <a:schemeClr val="bg2"/>
                </a:solidFill>
              </a:rPr>
              <a:t>application.yml</a:t>
            </a:r>
            <a:r>
              <a:rPr lang="en-US" sz="1800" dirty="0">
                <a:solidFill>
                  <a:schemeClr val="bg2"/>
                </a:solidFill>
              </a:rPr>
              <a:t>, allowing you to easily adjust settings like database URLs, server ports, and more.</a:t>
            </a:r>
            <a:endParaRPr lang="en-IN" sz="1800" dirty="0">
              <a:solidFill>
                <a:schemeClr val="bg2"/>
              </a:solidFill>
            </a:endParaRPr>
          </a:p>
          <a:p>
            <a:endParaRPr lang="en-IN" dirty="0"/>
          </a:p>
          <a:p>
            <a:endParaRPr lang="en-US" dirty="0">
              <a:solidFill>
                <a:schemeClr val="bg2"/>
              </a:solidFill>
            </a:endParaRPr>
          </a:p>
          <a:p>
            <a:r>
              <a:rPr lang="en-US" dirty="0">
                <a:solidFill>
                  <a:schemeClr val="bg2"/>
                </a:solidFill>
              </a:rPr>
              <a:t>2. Embedded Servers:</a:t>
            </a:r>
          </a:p>
          <a:p>
            <a:r>
              <a:rPr lang="en-US" dirty="0">
                <a:solidFill>
                  <a:schemeClr val="bg2"/>
                </a:solidFill>
              </a:rPr>
              <a:t>	Embedded Tomcat/Jetty/Undertow: Spring Boot comes with embedded servers, meaning you don’t need to deploy your application to a standalone server. This makes development and deployment simpler and so on..</a:t>
            </a:r>
            <a:endParaRPr lang="en-IN" dirty="0">
              <a:solidFill>
                <a:schemeClr val="bg2"/>
              </a:solidFill>
            </a:endParaRPr>
          </a:p>
        </p:txBody>
      </p:sp>
      <p:sp>
        <p:nvSpPr>
          <p:cNvPr id="7" name="TextBox 6">
            <a:extLst>
              <a:ext uri="{FF2B5EF4-FFF2-40B4-BE49-F238E27FC236}">
                <a16:creationId xmlns:a16="http://schemas.microsoft.com/office/drawing/2014/main" id="{6211376F-89BF-7CE5-B7CB-7249DBE4F969}"/>
              </a:ext>
            </a:extLst>
          </p:cNvPr>
          <p:cNvSpPr txBox="1"/>
          <p:nvPr/>
        </p:nvSpPr>
        <p:spPr>
          <a:xfrm>
            <a:off x="265339" y="4882243"/>
            <a:ext cx="11753941" cy="1477328"/>
          </a:xfrm>
          <a:prstGeom prst="rect">
            <a:avLst/>
          </a:prstGeom>
          <a:noFill/>
        </p:spPr>
        <p:txBody>
          <a:bodyPr wrap="square" rtlCol="0">
            <a:spAutoFit/>
          </a:bodyPr>
          <a:lstStyle/>
          <a:p>
            <a:r>
              <a:rPr lang="en-IN" dirty="0">
                <a:solidFill>
                  <a:schemeClr val="bg2"/>
                </a:solidFill>
              </a:rPr>
              <a:t>Spring Data JPA:</a:t>
            </a:r>
          </a:p>
          <a:p>
            <a:r>
              <a:rPr lang="en-US" dirty="0">
                <a:solidFill>
                  <a:schemeClr val="bg2"/>
                </a:solidFill>
              </a:rPr>
              <a:t>1. Simplified Data Access:</a:t>
            </a:r>
          </a:p>
          <a:p>
            <a:r>
              <a:rPr lang="en-US" dirty="0">
                <a:solidFill>
                  <a:schemeClr val="bg2"/>
                </a:solidFill>
              </a:rPr>
              <a:t>	Repository Abstraction: Spring Data JPA provides a repository abstraction that simplifies data access. You can define interfaces for your repositories, and Spring Data JPA will automatically implement them. For example, </a:t>
            </a:r>
            <a:r>
              <a:rPr lang="en-US" dirty="0" err="1">
                <a:solidFill>
                  <a:schemeClr val="bg2"/>
                </a:solidFill>
              </a:rPr>
              <a:t>JpaRepository</a:t>
            </a:r>
            <a:r>
              <a:rPr lang="en-US" dirty="0">
                <a:solidFill>
                  <a:schemeClr val="bg2"/>
                </a:solidFill>
              </a:rPr>
              <a:t> provides CRUD operations and more.</a:t>
            </a:r>
            <a:endParaRPr lang="en-IN" dirty="0">
              <a:solidFill>
                <a:schemeClr val="bg2"/>
              </a:solidFill>
            </a:endParaRPr>
          </a:p>
        </p:txBody>
      </p:sp>
    </p:spTree>
    <p:extLst>
      <p:ext uri="{BB962C8B-B14F-4D97-AF65-F5344CB8AC3E}">
        <p14:creationId xmlns:p14="http://schemas.microsoft.com/office/powerpoint/2010/main" val="149034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2032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31B970E-992F-42D0-4FC1-CB5C276E94F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8F08F3AF-1A49-5943-B702-314235D6E3D7}"/>
              </a:ext>
            </a:extLst>
          </p:cNvPr>
          <p:cNvSpPr txBox="1"/>
          <p:nvPr/>
        </p:nvSpPr>
        <p:spPr>
          <a:xfrm>
            <a:off x="323850" y="1600200"/>
            <a:ext cx="11563350" cy="4801314"/>
          </a:xfrm>
          <a:prstGeom prst="rect">
            <a:avLst/>
          </a:prstGeom>
          <a:noFill/>
        </p:spPr>
        <p:txBody>
          <a:bodyPr wrap="square" rtlCol="0">
            <a:spAutoFit/>
          </a:bodyPr>
          <a:lstStyle/>
          <a:p>
            <a:r>
              <a:rPr lang="en-US" dirty="0">
                <a:solidFill>
                  <a:schemeClr val="bg2"/>
                </a:solidFill>
              </a:rPr>
              <a:t>2. Query Methods:</a:t>
            </a:r>
          </a:p>
          <a:p>
            <a:r>
              <a:rPr lang="en-US" dirty="0">
                <a:solidFill>
                  <a:schemeClr val="bg2"/>
                </a:solidFill>
              </a:rPr>
              <a:t>	Derived Queries: You can create query methods in repository interfaces using method names that are automatically translated into SQL queries. For example, </a:t>
            </a:r>
            <a:r>
              <a:rPr lang="en-US" dirty="0" err="1">
                <a:solidFill>
                  <a:schemeClr val="bg2"/>
                </a:solidFill>
              </a:rPr>
              <a:t>findByEmail</a:t>
            </a:r>
            <a:r>
              <a:rPr lang="en-US" dirty="0">
                <a:solidFill>
                  <a:schemeClr val="bg2"/>
                </a:solidFill>
              </a:rPr>
              <a:t>(String email) will generate a query to find a user by email.</a:t>
            </a:r>
          </a:p>
          <a:p>
            <a:endParaRPr lang="en-US" dirty="0">
              <a:solidFill>
                <a:schemeClr val="bg2"/>
              </a:solidFill>
            </a:endParaRPr>
          </a:p>
          <a:p>
            <a:r>
              <a:rPr lang="en-US" dirty="0">
                <a:solidFill>
                  <a:schemeClr val="bg2"/>
                </a:solidFill>
              </a:rPr>
              <a:t>3. JPA Entity Management:</a:t>
            </a:r>
          </a:p>
          <a:p>
            <a:r>
              <a:rPr lang="en-US" dirty="0">
                <a:solidFill>
                  <a:schemeClr val="bg2"/>
                </a:solidFill>
              </a:rPr>
              <a:t>	Entity Mapping: Spring Data JPA handles the mapping between Java objects and database tables. This means you define entities (e.g., Product, Order) as Java classes with annotations like @Entity and @Table.</a:t>
            </a:r>
          </a:p>
          <a:p>
            <a:endParaRPr lang="en-US" dirty="0">
              <a:solidFill>
                <a:schemeClr val="bg2"/>
              </a:solidFill>
            </a:endParaRPr>
          </a:p>
          <a:p>
            <a:r>
              <a:rPr lang="en-US" dirty="0">
                <a:solidFill>
                  <a:schemeClr val="bg2"/>
                </a:solidFill>
              </a:rPr>
              <a:t>4. Custom Queries:</a:t>
            </a:r>
          </a:p>
          <a:p>
            <a:r>
              <a:rPr lang="en-US" dirty="0">
                <a:solidFill>
                  <a:schemeClr val="bg2"/>
                </a:solidFill>
              </a:rPr>
              <a:t>	@Query Annotation: Allows you to define custom queries using JPQL or SQL directly within repository methods. This is useful for complex queries that cannot be easily derived from method names.</a:t>
            </a:r>
          </a:p>
          <a:p>
            <a:endParaRPr lang="en-US" dirty="0">
              <a:solidFill>
                <a:schemeClr val="bg2"/>
              </a:solidFill>
            </a:endParaRPr>
          </a:p>
          <a:p>
            <a:r>
              <a:rPr lang="en-US" dirty="0">
                <a:solidFill>
                  <a:schemeClr val="bg2"/>
                </a:solidFill>
              </a:rPr>
              <a:t>5. Transaction Management:</a:t>
            </a:r>
          </a:p>
          <a:p>
            <a:r>
              <a:rPr lang="en-US" dirty="0">
                <a:solidFill>
                  <a:schemeClr val="bg2"/>
                </a:solidFill>
              </a:rPr>
              <a:t>	Declarative Transactions: Spring Data JPA integrates with Spring's transaction management, allowing you to use annotations like @Transactional to manage transactions declaratively.</a:t>
            </a:r>
          </a:p>
          <a:p>
            <a:endParaRPr lang="en-IN" dirty="0">
              <a:solidFill>
                <a:schemeClr val="bg2"/>
              </a:solidFill>
            </a:endParaRPr>
          </a:p>
        </p:txBody>
      </p:sp>
    </p:spTree>
    <p:extLst>
      <p:ext uri="{BB962C8B-B14F-4D97-AF65-F5344CB8AC3E}">
        <p14:creationId xmlns:p14="http://schemas.microsoft.com/office/powerpoint/2010/main" val="3790339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273050" y="7937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0D983472-0D16-A78B-B074-64955D8E4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986" y="1782776"/>
            <a:ext cx="9487388" cy="4934204"/>
          </a:xfrm>
          <a:prstGeom prst="rect">
            <a:avLst/>
          </a:prstGeom>
        </p:spPr>
      </p:pic>
      <p:sp>
        <p:nvSpPr>
          <p:cNvPr id="6" name="TextBox 5">
            <a:extLst>
              <a:ext uri="{FF2B5EF4-FFF2-40B4-BE49-F238E27FC236}">
                <a16:creationId xmlns:a16="http://schemas.microsoft.com/office/drawing/2014/main" id="{CA6B75E4-9D51-0CD8-97A5-CCBE6F164CF4}"/>
              </a:ext>
            </a:extLst>
          </p:cNvPr>
          <p:cNvSpPr txBox="1"/>
          <p:nvPr/>
        </p:nvSpPr>
        <p:spPr>
          <a:xfrm>
            <a:off x="2654663" y="1265837"/>
            <a:ext cx="5588000" cy="375919"/>
          </a:xfrm>
          <a:prstGeom prst="rect">
            <a:avLst/>
          </a:prstGeom>
          <a:solidFill>
            <a:schemeClr val="bg2"/>
          </a:solidFill>
        </p:spPr>
        <p:txBody>
          <a:bodyPr wrap="square" rtlCol="0">
            <a:spAutoFit/>
          </a:bodyPr>
          <a:lstStyle/>
          <a:p>
            <a:r>
              <a:rPr lang="en-US" dirty="0"/>
              <a:t>	        ENTITY CLASS DIAGRAM</a:t>
            </a:r>
            <a:endParaRPr lang="en-IN" dirty="0"/>
          </a:p>
        </p:txBody>
      </p:sp>
    </p:spTree>
    <p:extLst>
      <p:ext uri="{BB962C8B-B14F-4D97-AF65-F5344CB8AC3E}">
        <p14:creationId xmlns:p14="http://schemas.microsoft.com/office/powerpoint/2010/main" val="2925309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E49ABCFC-AEA4-FCA7-62F5-F1204AFD904C}"/>
              </a:ext>
            </a:extLst>
          </p:cNvPr>
          <p:cNvCxnSpPr/>
          <p:nvPr/>
        </p:nvCxnSpPr>
        <p:spPr>
          <a:xfrm>
            <a:off x="323850" y="97663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2893F733-31CA-D7BB-E5A4-3209E4BF8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315" y="1674619"/>
            <a:ext cx="1894155" cy="196234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A3125EA2-D6BF-CDD0-9E6A-E0CA658BBA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785" y="1674621"/>
            <a:ext cx="2033228" cy="196234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81C0B85-AEA0-E0FE-993D-31EB58228E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5540" y="1674619"/>
            <a:ext cx="2033228" cy="1962345"/>
          </a:xfrm>
          <a:prstGeom prst="rect">
            <a:avLst/>
          </a:prstGeom>
        </p:spPr>
      </p:pic>
      <p:pic>
        <p:nvPicPr>
          <p:cNvPr id="15" name="Picture 14">
            <a:extLst>
              <a:ext uri="{FF2B5EF4-FFF2-40B4-BE49-F238E27FC236}">
                <a16:creationId xmlns:a16="http://schemas.microsoft.com/office/drawing/2014/main" id="{6C0484D7-3019-269D-A4F0-96F2C11A01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879" y="2285941"/>
            <a:ext cx="2057506" cy="1143059"/>
          </a:xfrm>
          <a:prstGeom prst="rect">
            <a:avLst/>
          </a:prstGeom>
        </p:spPr>
      </p:pic>
      <p:pic>
        <p:nvPicPr>
          <p:cNvPr id="17" name="Picture 16">
            <a:extLst>
              <a:ext uri="{FF2B5EF4-FFF2-40B4-BE49-F238E27FC236}">
                <a16:creationId xmlns:a16="http://schemas.microsoft.com/office/drawing/2014/main" id="{E668CE05-1B65-6029-4BE7-5A45EB127F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5095" y="1660428"/>
            <a:ext cx="2288457" cy="1962343"/>
          </a:xfrm>
          <a:prstGeom prst="rect">
            <a:avLst/>
          </a:prstGeom>
        </p:spPr>
      </p:pic>
      <p:sp>
        <p:nvSpPr>
          <p:cNvPr id="18" name="TextBox 17">
            <a:extLst>
              <a:ext uri="{FF2B5EF4-FFF2-40B4-BE49-F238E27FC236}">
                <a16:creationId xmlns:a16="http://schemas.microsoft.com/office/drawing/2014/main" id="{3CBE85D7-78A9-CD94-F16A-D0C7FFCB2A9C}"/>
              </a:ext>
            </a:extLst>
          </p:cNvPr>
          <p:cNvSpPr txBox="1"/>
          <p:nvPr/>
        </p:nvSpPr>
        <p:spPr>
          <a:xfrm>
            <a:off x="323850" y="4216400"/>
            <a:ext cx="11673535" cy="2585323"/>
          </a:xfrm>
          <a:prstGeom prst="rect">
            <a:avLst/>
          </a:prstGeom>
          <a:noFill/>
        </p:spPr>
        <p:txBody>
          <a:bodyPr wrap="square" rtlCol="0">
            <a:spAutoFit/>
          </a:bodyPr>
          <a:lstStyle/>
          <a:p>
            <a:pPr marL="342900" indent="-342900">
              <a:buAutoNum type="arabicParenR"/>
            </a:pPr>
            <a:r>
              <a:rPr lang="en-US" dirty="0">
                <a:solidFill>
                  <a:schemeClr val="bg2"/>
                </a:solidFill>
              </a:rPr>
              <a:t>The DTO (Data Transfer Object) package in an e-commerce application contains several classes representing the core entities of the application. These entities are used to transfer data between different layers of the application.</a:t>
            </a:r>
            <a:endParaRPr lang="en-IN" dirty="0">
              <a:solidFill>
                <a:schemeClr val="bg2"/>
              </a:solidFill>
            </a:endParaRPr>
          </a:p>
          <a:p>
            <a:pPr marL="342900" indent="-342900">
              <a:buAutoNum type="arabicParenR"/>
            </a:pPr>
            <a:r>
              <a:rPr lang="en-US" dirty="0">
                <a:solidFill>
                  <a:schemeClr val="bg2"/>
                </a:solidFill>
              </a:rPr>
              <a:t>The repository package in your Spring Boot e-commerce application contains interfaces and classes that manage the persistence of your data entities using JPA (Java Persistence API)</a:t>
            </a:r>
          </a:p>
          <a:p>
            <a:pPr marL="342900" indent="-342900">
              <a:buAutoNum type="arabicParenR"/>
            </a:pPr>
            <a:r>
              <a:rPr lang="en-US" dirty="0">
                <a:solidFill>
                  <a:schemeClr val="bg2"/>
                </a:solidFill>
              </a:rPr>
              <a:t>Each service is responsible for handling specific business logic related to the domain objects (Cart, Customer, Order, Product) and uses repositories to perform data operations. Exception handling is done where data might not be found.</a:t>
            </a:r>
          </a:p>
          <a:p>
            <a:pPr marL="342900" indent="-342900">
              <a:buAutoNum type="arabicParenR"/>
            </a:pPr>
            <a:r>
              <a:rPr lang="en-US" dirty="0">
                <a:solidFill>
                  <a:schemeClr val="bg2"/>
                </a:solidFill>
              </a:rPr>
              <a:t>The exception package contains custom exception classes for handling specific error scenarios in the application. Each exception class extends </a:t>
            </a:r>
            <a:r>
              <a:rPr lang="en-US" dirty="0" err="1">
                <a:solidFill>
                  <a:schemeClr val="bg2"/>
                </a:solidFill>
              </a:rPr>
              <a:t>RuntimeException</a:t>
            </a:r>
            <a:r>
              <a:rPr lang="en-US" dirty="0">
                <a:solidFill>
                  <a:schemeClr val="bg2"/>
                </a:solidFill>
              </a:rPr>
              <a:t> and is designed to signal the absence or unavailability of specific entities (like Cart, Customer, Order, or Product) when certain operations are attempted.</a:t>
            </a:r>
          </a:p>
        </p:txBody>
      </p:sp>
    </p:spTree>
    <p:extLst>
      <p:ext uri="{BB962C8B-B14F-4D97-AF65-F5344CB8AC3E}">
        <p14:creationId xmlns:p14="http://schemas.microsoft.com/office/powerpoint/2010/main" val="3212797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1113</TotalTime>
  <Words>1340</Words>
  <Application>Microsoft Office PowerPoint</Application>
  <PresentationFormat>Widescreen</PresentationFormat>
  <Paragraphs>71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Calibri</vt:lpstr>
      <vt:lpstr>Calibri Light</vt:lpstr>
      <vt:lpstr>Helvetica</vt:lpstr>
      <vt:lpstr>Neue Machina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Ashwanth Mahendran</cp:lastModifiedBy>
  <cp:revision>39</cp:revision>
  <dcterms:created xsi:type="dcterms:W3CDTF">2023-02-09T10:19:33Z</dcterms:created>
  <dcterms:modified xsi:type="dcterms:W3CDTF">2024-08-26T10:10:22Z</dcterms:modified>
</cp:coreProperties>
</file>